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8" r:id="rId3"/>
    <p:sldId id="259" r:id="rId4"/>
    <p:sldId id="260" r:id="rId5"/>
    <p:sldId id="266" r:id="rId6"/>
    <p:sldId id="261" r:id="rId7"/>
    <p:sldId id="265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43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9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726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2797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350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4934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651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864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266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489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916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98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856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995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077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25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845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diabetes.org/resources/statistics/cost-diabete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diabetes.org/resources/statistics/cost-diabete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cdc.gov/diabetes/data/statistics-report/diagnosed-diabetes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ycommunitieshealthyfuture.org/learn-the-facts/economic-costs-of-obesity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cdc.gov/heartdisease/facts.ht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ccd.cdc.gov/DHDSPAtlas/Default.aspx?state=N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67" y="0"/>
            <a:ext cx="2178776" cy="9667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97594" y="1558836"/>
            <a:ext cx="8578053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America’s Love Affair with Food</a:t>
            </a:r>
          </a:p>
          <a:p>
            <a:pPr algn="ctr"/>
            <a:endParaRPr lang="en-US" sz="4400" dirty="0"/>
          </a:p>
          <a:p>
            <a:pPr algn="ctr"/>
            <a:r>
              <a:rPr lang="en-US" sz="4400" dirty="0" smtClean="0"/>
              <a:t>Diabetes, Obesity, Heart Disease </a:t>
            </a:r>
          </a:p>
          <a:p>
            <a:pPr algn="ctr"/>
            <a:r>
              <a:rPr lang="en-US" sz="4400" dirty="0" smtClean="0"/>
              <a:t>and Health Costs</a:t>
            </a:r>
          </a:p>
          <a:p>
            <a:pPr algn="ctr"/>
            <a:endParaRPr lang="en-US" sz="4400" dirty="0"/>
          </a:p>
          <a:p>
            <a:pPr algn="ctr"/>
            <a:endParaRPr lang="en-US" sz="4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1164155" y="6488668"/>
            <a:ext cx="110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SLP2021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83182" y="6196280"/>
            <a:ext cx="5206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/>
              <a:t>Sam Pardue, FSLI Director  </a:t>
            </a:r>
          </a:p>
        </p:txBody>
      </p:sp>
    </p:spTree>
    <p:extLst>
      <p:ext uri="{BB962C8B-B14F-4D97-AF65-F5344CB8AC3E}">
        <p14:creationId xmlns:p14="http://schemas.microsoft.com/office/powerpoint/2010/main" val="76787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67" y="0"/>
            <a:ext cx="2178776" cy="9667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1280" y="966742"/>
            <a:ext cx="5928408" cy="562637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6593121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  <a:hlinkClick r:id="rId4"/>
              </a:rPr>
              <a:t>https://</a:t>
            </a:r>
            <a:r>
              <a:rPr lang="en-US" sz="1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hlinkClick r:id="rId4"/>
              </a:rPr>
              <a:t>www.diabetes.org/resources/statistics/cost-diabetes</a:t>
            </a:r>
            <a:endParaRPr lang="en-US" sz="10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n-US" sz="1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085607" y="6488668"/>
            <a:ext cx="1106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SLP2021</a:t>
            </a:r>
          </a:p>
        </p:txBody>
      </p:sp>
    </p:spTree>
    <p:extLst>
      <p:ext uri="{BB962C8B-B14F-4D97-AF65-F5344CB8AC3E}">
        <p14:creationId xmlns:p14="http://schemas.microsoft.com/office/powerpoint/2010/main" val="317847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67" y="0"/>
            <a:ext cx="2178776" cy="9667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328" y="2368733"/>
            <a:ext cx="9832820" cy="30915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87931" y="1170281"/>
            <a:ext cx="31630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Diabetes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0" y="6611779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b="1" dirty="0">
                <a:solidFill>
                  <a:schemeClr val="accent2">
                    <a:lumMod val="60000"/>
                    <a:lumOff val="40000"/>
                  </a:schemeClr>
                </a:solidFill>
                <a:hlinkClick r:id="rId4"/>
              </a:rPr>
              <a:t>https://</a:t>
            </a:r>
            <a:r>
              <a:rPr lang="en-US" sz="1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hlinkClick r:id="rId4"/>
              </a:rPr>
              <a:t>www.diabetes.org/resources/statistics/cost-diabetes</a:t>
            </a:r>
            <a:endParaRPr lang="en-US" sz="10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n-US" sz="1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085607" y="6488668"/>
            <a:ext cx="1106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SLP2021</a:t>
            </a:r>
          </a:p>
        </p:txBody>
      </p:sp>
    </p:spTree>
    <p:extLst>
      <p:ext uri="{BB962C8B-B14F-4D97-AF65-F5344CB8AC3E}">
        <p14:creationId xmlns:p14="http://schemas.microsoft.com/office/powerpoint/2010/main" val="328704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67" y="0"/>
            <a:ext cx="2178776" cy="9667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511" y="1762493"/>
            <a:ext cx="8576583" cy="37023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21997" y="865946"/>
            <a:ext cx="316304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0" dirty="0">
                <a:solidFill>
                  <a:prstClr val="black"/>
                </a:solidFill>
              </a:rPr>
              <a:t>Diabetes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15598" y="6453475"/>
            <a:ext cx="4846198" cy="2734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b="1" u="sng" dirty="0" smtClean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https://www.cdc.gov/diabetes/data/statistics-report/diagnosed-diabetes.html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59831" y="6488668"/>
            <a:ext cx="1106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SLP2021</a:t>
            </a:r>
          </a:p>
        </p:txBody>
      </p:sp>
    </p:spTree>
    <p:extLst>
      <p:ext uri="{BB962C8B-B14F-4D97-AF65-F5344CB8AC3E}">
        <p14:creationId xmlns:p14="http://schemas.microsoft.com/office/powerpoint/2010/main" val="205585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67" y="-8709"/>
            <a:ext cx="2178776" cy="9667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45029" y="1079954"/>
            <a:ext cx="9901645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Obesity is a common, serious, and costly disease</a:t>
            </a:r>
          </a:p>
          <a:p>
            <a:pPr algn="ctr"/>
            <a:endParaRPr lang="en-US" sz="32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 The US obesity prevalence was 42.4% in 2017 – 2018.</a:t>
            </a:r>
          </a:p>
          <a:p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 From 1999 –2000 through 2017 –2018, US obesity prevalence increased from 30.5% to 42.4%. During the same time, the prevalence of severe obesity increased from 4.7% to 9.2%.</a:t>
            </a:r>
          </a:p>
          <a:p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 Obesity-related conditions include heart disease, stroke, type 2 diabetes and certain types of cancer. These are among the leading causes of premature death.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63135" y="6611779"/>
            <a:ext cx="292580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rgbClr val="92D050"/>
                </a:solidFill>
              </a:rPr>
              <a:t>https://www.cdc.gov/obesity/data/adult.html</a:t>
            </a:r>
            <a:endParaRPr lang="en-US" sz="1000" dirty="0">
              <a:solidFill>
                <a:srgbClr val="92D05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151123" y="6488668"/>
            <a:ext cx="1106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SLP2021</a:t>
            </a:r>
          </a:p>
        </p:txBody>
      </p:sp>
    </p:spTree>
    <p:extLst>
      <p:ext uri="{BB962C8B-B14F-4D97-AF65-F5344CB8AC3E}">
        <p14:creationId xmlns:p14="http://schemas.microsoft.com/office/powerpoint/2010/main" val="168111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67" y="0"/>
            <a:ext cx="2178776" cy="96674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83681" y="2590630"/>
            <a:ext cx="7960319" cy="3622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estimated annual health care costs of obesity-related illness are a staggering </a:t>
            </a:r>
            <a:r>
              <a:rPr lang="en-US" sz="36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$190.2 billion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 nearly </a:t>
            </a:r>
            <a:r>
              <a:rPr lang="en-US" sz="36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21%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annual medical spending in the United States. Childhood obesity alone is responsible for $14 billion in direct medical costs.</a:t>
            </a:r>
          </a:p>
        </p:txBody>
      </p:sp>
      <p:sp>
        <p:nvSpPr>
          <p:cNvPr id="3" name="Rectangle 2"/>
          <p:cNvSpPr/>
          <p:nvPr/>
        </p:nvSpPr>
        <p:spPr>
          <a:xfrm>
            <a:off x="1183681" y="1059065"/>
            <a:ext cx="8565806" cy="1036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6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Economic Costs of Obesity</a:t>
            </a:r>
            <a:endParaRPr lang="en-US" sz="6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577739"/>
            <a:ext cx="565411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u="sng" smtClean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https://www.healthycommunitieshealthyfuture.org/learn-the-facts/economic-costs-of-obesity/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177249" y="6523878"/>
            <a:ext cx="1106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SLP2021</a:t>
            </a:r>
          </a:p>
        </p:txBody>
      </p:sp>
    </p:spTree>
    <p:extLst>
      <p:ext uri="{BB962C8B-B14F-4D97-AF65-F5344CB8AC3E}">
        <p14:creationId xmlns:p14="http://schemas.microsoft.com/office/powerpoint/2010/main" val="162455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783" y="705146"/>
            <a:ext cx="9236240" cy="57612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7680" y="6518615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>
                <a:solidFill>
                  <a:srgbClr val="92D050"/>
                </a:solidFill>
              </a:rPr>
              <a:t>https://www.cdc.gov/obesity/data/prevalence-maps.html#overall</a:t>
            </a:r>
            <a:endParaRPr lang="en-US" sz="1000" dirty="0">
              <a:solidFill>
                <a:srgbClr val="92D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05989" y="102468"/>
            <a:ext cx="82905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Prevalence of Obesity Among U.S. Adults 2020</a:t>
            </a:r>
            <a:endParaRPr lang="en-US" sz="4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761" y="93511"/>
            <a:ext cx="1071154" cy="4752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194666" y="6518615"/>
            <a:ext cx="1106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SLP2021</a:t>
            </a:r>
          </a:p>
        </p:txBody>
      </p:sp>
    </p:spTree>
    <p:extLst>
      <p:ext uri="{BB962C8B-B14F-4D97-AF65-F5344CB8AC3E}">
        <p14:creationId xmlns:p14="http://schemas.microsoft.com/office/powerpoint/2010/main" val="4134529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67" y="0"/>
            <a:ext cx="2178776" cy="966742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1166949" y="1079863"/>
            <a:ext cx="8133805" cy="439782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5480" y="6497019"/>
            <a:ext cx="2775119" cy="2734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u="sng" dirty="0" smtClean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https://www.cdc.gov/heartdisease/facts.htm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94666" y="6497019"/>
            <a:ext cx="1106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SLP2021</a:t>
            </a:r>
          </a:p>
        </p:txBody>
      </p:sp>
    </p:spTree>
    <p:extLst>
      <p:ext uri="{BB962C8B-B14F-4D97-AF65-F5344CB8AC3E}">
        <p14:creationId xmlns:p14="http://schemas.microsoft.com/office/powerpoint/2010/main" val="223930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67" y="0"/>
            <a:ext cx="2178776" cy="9667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408" y="2003088"/>
            <a:ext cx="9123209" cy="44454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3771" y="1144679"/>
            <a:ext cx="92274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Total Cardiovascular Disease Deaths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41910" y="6537548"/>
            <a:ext cx="334418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hlinkClick r:id="rId4"/>
              </a:rPr>
              <a:t>Interactive Atlas of Heart Disease and Stroke (cdc.gov)</a:t>
            </a:r>
            <a:endParaRPr lang="en-US" sz="1000" dirty="0"/>
          </a:p>
        </p:txBody>
      </p:sp>
      <p:sp>
        <p:nvSpPr>
          <p:cNvPr id="6" name="Rectangle 5"/>
          <p:cNvSpPr/>
          <p:nvPr/>
        </p:nvSpPr>
        <p:spPr>
          <a:xfrm>
            <a:off x="11085607" y="6537548"/>
            <a:ext cx="1106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SLP2021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502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218</Words>
  <Application>Microsoft Office PowerPoint</Application>
  <PresentationFormat>Widescreen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North Carolina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L Pardue</dc:creator>
  <cp:lastModifiedBy>Carol Reilly</cp:lastModifiedBy>
  <cp:revision>6</cp:revision>
  <dcterms:created xsi:type="dcterms:W3CDTF">2021-10-12T19:04:08Z</dcterms:created>
  <dcterms:modified xsi:type="dcterms:W3CDTF">2022-01-11T14:53:08Z</dcterms:modified>
</cp:coreProperties>
</file>